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9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788024" y="188640"/>
            <a:ext cx="26564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分析测试中心</a:t>
            </a:r>
            <a:endParaRPr lang="zh-CN" altLang="en-US" sz="32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232" y="1340768"/>
            <a:ext cx="88204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b="1" smtClean="0"/>
              <a:t>         分析测试中心拥有电化学工作站、气相色谱仪、紫外</a:t>
            </a:r>
            <a:r>
              <a:rPr lang="en-US" altLang="zh-CN" sz="2000" b="1" smtClean="0"/>
              <a:t>-</a:t>
            </a:r>
            <a:r>
              <a:rPr lang="zh-CN" altLang="en-US" sz="2000" b="1" smtClean="0"/>
              <a:t>可见光谱仪、分子荧光光谱仪、傅里叶变换红外光谱仪、原子吸收光谱仪、高温</a:t>
            </a:r>
            <a:r>
              <a:rPr lang="en-US" altLang="zh-CN" sz="2000" b="1" smtClean="0"/>
              <a:t>X</a:t>
            </a:r>
            <a:r>
              <a:rPr lang="zh-CN" altLang="en-US" sz="2000" b="1" smtClean="0"/>
              <a:t>射线衍射仪、扫描电子显微镜、热膨胀仪、热重</a:t>
            </a:r>
            <a:r>
              <a:rPr lang="en-US" altLang="zh-CN" sz="2000" b="1" smtClean="0"/>
              <a:t>-</a:t>
            </a:r>
            <a:r>
              <a:rPr lang="zh-CN" altLang="en-US" sz="2000" b="1" smtClean="0"/>
              <a:t>差热分析仪等多种精密贵重仪器设备，能满足样品的电化学分析、色谱分析、光谱能谱分析和热学分析等多方面分析检测，能满足多种无机、有机样品的定性、定量以及结构分析等。</a:t>
            </a:r>
            <a:endParaRPr lang="en-US" altLang="zh-CN" sz="2000" b="1" smtClean="0"/>
          </a:p>
          <a:p>
            <a:pPr>
              <a:lnSpc>
                <a:spcPts val="3000"/>
              </a:lnSpc>
            </a:pPr>
            <a:r>
              <a:rPr lang="en-US" altLang="zh-CN" sz="2000" b="1" smtClean="0"/>
              <a:t>          </a:t>
            </a:r>
            <a:r>
              <a:rPr lang="zh-CN" altLang="en-US" sz="2000" b="1" smtClean="0"/>
              <a:t>分析测试中心拥有独立分析实验室</a:t>
            </a:r>
            <a:r>
              <a:rPr lang="en-US" altLang="zh-CN" sz="2000" b="1" smtClean="0"/>
              <a:t>9</a:t>
            </a:r>
            <a:r>
              <a:rPr lang="zh-CN" altLang="en-US" sz="2000" b="1" smtClean="0"/>
              <a:t>间，实验室总面积约</a:t>
            </a:r>
            <a:r>
              <a:rPr lang="en-US" altLang="zh-CN" sz="2000" b="1" smtClean="0"/>
              <a:t>500</a:t>
            </a:r>
            <a:r>
              <a:rPr lang="zh-CN" altLang="en-US" sz="2000" b="1" smtClean="0"/>
              <a:t>平方米，仪器及附加总价值</a:t>
            </a:r>
            <a:r>
              <a:rPr lang="en-US" altLang="zh-CN" sz="2000" b="1" smtClean="0"/>
              <a:t>500</a:t>
            </a:r>
            <a:r>
              <a:rPr lang="zh-CN" altLang="en-US" sz="2000" b="1" smtClean="0"/>
              <a:t>万余元。分析测试中心</a:t>
            </a:r>
            <a:r>
              <a:rPr lang="zh-CN" altLang="zh-CN" sz="2000" b="1" smtClean="0"/>
              <a:t>设专职分析测试中心主任</a:t>
            </a:r>
            <a:r>
              <a:rPr lang="en-US" altLang="zh-CN" sz="2000" b="1" smtClean="0"/>
              <a:t>1</a:t>
            </a:r>
            <a:r>
              <a:rPr lang="zh-CN" altLang="zh-CN" sz="2000" b="1" smtClean="0"/>
              <a:t>名，兼职管理人员</a:t>
            </a:r>
            <a:r>
              <a:rPr lang="en-US" altLang="zh-CN" sz="2000" b="1" smtClean="0"/>
              <a:t>10</a:t>
            </a:r>
            <a:r>
              <a:rPr lang="zh-CN" altLang="zh-CN" sz="2000" b="1" smtClean="0"/>
              <a:t>名。其中教授</a:t>
            </a:r>
            <a:r>
              <a:rPr lang="en-US" altLang="zh-CN" sz="2000" b="1" smtClean="0"/>
              <a:t>2</a:t>
            </a:r>
            <a:r>
              <a:rPr lang="zh-CN" altLang="zh-CN" sz="2000" b="1" smtClean="0"/>
              <a:t>人，副教授</a:t>
            </a:r>
            <a:r>
              <a:rPr lang="en-US" altLang="zh-CN" sz="2000" b="1" smtClean="0"/>
              <a:t>3</a:t>
            </a:r>
            <a:r>
              <a:rPr lang="zh-CN" altLang="zh-CN" sz="2000" b="1" smtClean="0"/>
              <a:t>人，讲师</a:t>
            </a:r>
            <a:r>
              <a:rPr lang="en-US" altLang="zh-CN" sz="2000" b="1" smtClean="0"/>
              <a:t>5</a:t>
            </a:r>
            <a:r>
              <a:rPr lang="zh-CN" altLang="zh-CN" sz="2000" b="1" smtClean="0"/>
              <a:t>人，助教</a:t>
            </a:r>
            <a:r>
              <a:rPr lang="en-US" altLang="zh-CN" sz="2000" b="1" smtClean="0"/>
              <a:t>1</a:t>
            </a:r>
            <a:r>
              <a:rPr lang="zh-CN" altLang="zh-CN" sz="2000" b="1" smtClean="0"/>
              <a:t>人，博士学位</a:t>
            </a:r>
            <a:r>
              <a:rPr lang="en-US" altLang="zh-CN" sz="2000" b="1" smtClean="0"/>
              <a:t>4</a:t>
            </a:r>
            <a:r>
              <a:rPr lang="zh-CN" altLang="zh-CN" sz="2000" b="1" smtClean="0"/>
              <a:t>人。</a:t>
            </a:r>
            <a:r>
              <a:rPr lang="zh-CN" altLang="en-US" sz="2000" b="1" smtClean="0"/>
              <a:t>分析测试中心承担了科学研究、对外开放、毕业设计和本科教学等多项功能</a:t>
            </a:r>
            <a:r>
              <a:rPr lang="zh-CN" altLang="en-US" sz="2000" smtClean="0"/>
              <a:t>。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0379" y="968517"/>
            <a:ext cx="88204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仪器名称：原子吸收分光光度计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仪器型号：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AA-7020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厂    家：北京东西分析仪器有限公司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操作人员：许立 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主要技术指标：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波长范围：（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190~900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）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nm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单色仪：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C-T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光栅单色仪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光谱带宽：（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0.1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0.2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0.4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1.0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2.0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）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nm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五档自动切换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波长实际误差：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±0.1 nm</a:t>
            </a:r>
            <a:r>
              <a:rPr lang="zh-CN" altLang="en-US" sz="2000" smtClean="0">
                <a:latin typeface="Arial" pitchFamily="34" charset="0"/>
                <a:ea typeface="宋体" pitchFamily="2" charset="-122"/>
                <a:cs typeface="Times New Roman" pitchFamily="18" charset="0"/>
              </a:rPr>
              <a:t>；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分辨率：优于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0.3 nm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基线稳定性：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≤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0.002A/30min(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静态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；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≤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0.003A/30min(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动态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检出限：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≤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0.003μg/mL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（火焰分析），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≤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2.0×10</a:t>
            </a:r>
            <a:r>
              <a:rPr kumimoji="0" lang="en-US" altLang="zh-CN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-13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g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（石墨炉分析）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仪器主要装置：由光源、原子化器、单色器及检测器组成。元素灯（空心阴极灯）为光源，石墨炉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火焰为原子化器，狭缝、准直镜光栅、聚焦物镜组成单色器，检测器为光电倍增管。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仪器主要功能：本仪器可分析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Mg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Cu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Pb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Cd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Cr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70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多种金属元素，也可以用间接原子吸收法测定非金属元素和有机物，在微量和痕量的元素分析中有极为重要的作用。可广泛应用于冶金、石化、地质、医学、环保、科研、农业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土肥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、疾控、食品、材料科学、商检等领域。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2915816" y="332656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latin typeface="Calibri" pitchFamily="34" charset="0"/>
                <a:ea typeface="宋体" pitchFamily="2" charset="-122"/>
                <a:cs typeface="Calibri" pitchFamily="34" charset="0"/>
              </a:rPr>
              <a:t>原子吸收分光光度计</a:t>
            </a:r>
            <a:endParaRPr lang="zh-CN" altLang="zh-CN" sz="280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6635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1124744"/>
            <a:ext cx="88204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仪器名称</a:t>
            </a: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：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粉末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X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射线衍射仪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仪器型号</a:t>
            </a: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DX2800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厂    家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：丹东浩元仪器有限公司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操作人员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Calibri" pitchFamily="34" charset="0"/>
              </a:rPr>
              <a:t>：田冬 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Calibri" pitchFamily="34" charset="0"/>
              </a:rPr>
              <a:t>主要技术指标：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r>
              <a:rPr lang="en-US" altLang="zh-CN" sz="2000" smtClean="0"/>
              <a:t>X</a:t>
            </a:r>
            <a:r>
              <a:rPr lang="zh-CN" altLang="zh-CN" sz="2000" smtClean="0"/>
              <a:t>射线</a:t>
            </a:r>
            <a:r>
              <a:rPr lang="zh-CN" altLang="zh-CN" sz="2000" smtClean="0"/>
              <a:t>光源</a:t>
            </a:r>
            <a:r>
              <a:rPr lang="zh-CN" altLang="en-US" sz="2000" smtClean="0"/>
              <a:t>：</a:t>
            </a:r>
            <a:r>
              <a:rPr lang="zh-CN" altLang="zh-CN" sz="2000" smtClean="0"/>
              <a:t>额定电压：</a:t>
            </a:r>
            <a:r>
              <a:rPr lang="en-US" altLang="zh-CN" sz="2000" smtClean="0"/>
              <a:t>60kV</a:t>
            </a:r>
            <a:r>
              <a:rPr lang="zh-CN" altLang="zh-CN" sz="2000" smtClean="0"/>
              <a:t>、电流：</a:t>
            </a:r>
            <a:r>
              <a:rPr lang="en-US" altLang="zh-CN" sz="2000" smtClean="0"/>
              <a:t>50mA</a:t>
            </a:r>
            <a:endParaRPr lang="zh-CN" altLang="zh-CN" sz="2000" smtClean="0"/>
          </a:p>
          <a:p>
            <a:r>
              <a:rPr lang="en-US" altLang="zh-CN" sz="2000" smtClean="0"/>
              <a:t>X</a:t>
            </a:r>
            <a:r>
              <a:rPr lang="zh-CN" altLang="zh-CN" sz="2000" smtClean="0"/>
              <a:t>射线光管：</a:t>
            </a:r>
            <a:r>
              <a:rPr lang="en-US" altLang="zh-CN" sz="2000" smtClean="0"/>
              <a:t>Cu</a:t>
            </a:r>
            <a:r>
              <a:rPr lang="zh-CN" altLang="zh-CN" sz="2000" smtClean="0"/>
              <a:t>靶，金属陶瓷</a:t>
            </a:r>
            <a:r>
              <a:rPr lang="en-US" altLang="zh-CN" sz="2000" smtClean="0"/>
              <a:t>X</a:t>
            </a:r>
            <a:r>
              <a:rPr lang="zh-CN" altLang="zh-CN" sz="2000" smtClean="0"/>
              <a:t>光管，</a:t>
            </a:r>
            <a:r>
              <a:rPr lang="en-US" altLang="zh-CN" sz="2000" smtClean="0"/>
              <a:t>2.4kW</a:t>
            </a:r>
            <a:r>
              <a:rPr lang="zh-CN" altLang="zh-CN" sz="2000" smtClean="0"/>
              <a:t>、焦斑大小：</a:t>
            </a:r>
            <a:r>
              <a:rPr lang="en-US" altLang="zh-CN" sz="2000" smtClean="0"/>
              <a:t>1</a:t>
            </a:r>
            <a:r>
              <a:rPr lang="zh-CN" altLang="zh-CN" sz="2000" smtClean="0"/>
              <a:t>×</a:t>
            </a:r>
            <a:r>
              <a:rPr lang="en-US" altLang="zh-CN" sz="2000" smtClean="0"/>
              <a:t>10 </a:t>
            </a:r>
            <a:r>
              <a:rPr lang="en-US" altLang="zh-CN" sz="2000" smtClean="0"/>
              <a:t>mm</a:t>
            </a:r>
            <a:r>
              <a:rPr lang="zh-CN" altLang="en-US" sz="2000" smtClean="0"/>
              <a:t>；</a:t>
            </a:r>
            <a:endParaRPr lang="zh-CN" altLang="zh-CN" sz="2000" smtClean="0"/>
          </a:p>
          <a:p>
            <a:r>
              <a:rPr lang="zh-CN" altLang="zh-CN" sz="2000" smtClean="0"/>
              <a:t>测角仪</a:t>
            </a:r>
            <a:r>
              <a:rPr lang="zh-CN" altLang="zh-CN" sz="2000" smtClean="0"/>
              <a:t>：θ</a:t>
            </a:r>
            <a:r>
              <a:rPr lang="en-US" altLang="zh-CN" sz="2000" smtClean="0"/>
              <a:t>/</a:t>
            </a:r>
            <a:r>
              <a:rPr lang="zh-CN" altLang="zh-CN" sz="2000" smtClean="0"/>
              <a:t>θ测角仪，采用光学编码器技术与电机</a:t>
            </a:r>
            <a:r>
              <a:rPr lang="zh-CN" altLang="zh-CN" sz="2000" smtClean="0"/>
              <a:t>双重</a:t>
            </a:r>
            <a:r>
              <a:rPr lang="zh-CN" altLang="zh-CN" sz="2000" smtClean="0"/>
              <a:t>定位</a:t>
            </a:r>
            <a:r>
              <a:rPr lang="zh-CN" altLang="en-US" sz="2000" smtClean="0"/>
              <a:t>；</a:t>
            </a:r>
            <a:endParaRPr lang="zh-CN" altLang="zh-CN" sz="2000" smtClean="0"/>
          </a:p>
          <a:p>
            <a:r>
              <a:rPr lang="en-US" altLang="zh-CN" sz="2000" smtClean="0"/>
              <a:t>2</a:t>
            </a:r>
            <a:r>
              <a:rPr lang="zh-CN" altLang="zh-CN" sz="2000" smtClean="0"/>
              <a:t>θ转动范围：</a:t>
            </a:r>
            <a:r>
              <a:rPr lang="en-US" altLang="zh-CN" sz="2000" smtClean="0"/>
              <a:t>-3</a:t>
            </a:r>
            <a:r>
              <a:rPr lang="zh-CN" altLang="zh-CN" sz="2000" smtClean="0"/>
              <a:t>°</a:t>
            </a:r>
            <a:r>
              <a:rPr lang="en-US" altLang="zh-CN" sz="2000" smtClean="0"/>
              <a:t>~160</a:t>
            </a:r>
            <a:r>
              <a:rPr lang="zh-CN" altLang="zh-CN" sz="2000" smtClean="0"/>
              <a:t>°、测角仪半径：</a:t>
            </a:r>
            <a:r>
              <a:rPr lang="zh-CN" altLang="zh-CN" sz="2000" smtClean="0"/>
              <a:t>≥</a:t>
            </a:r>
            <a:r>
              <a:rPr lang="en-US" altLang="zh-CN" sz="2000" smtClean="0"/>
              <a:t>200mm</a:t>
            </a:r>
            <a:r>
              <a:rPr lang="zh-CN" altLang="en-US" sz="2000" smtClean="0"/>
              <a:t>；</a:t>
            </a:r>
            <a:endParaRPr lang="zh-CN" altLang="zh-CN" sz="2000" smtClean="0"/>
          </a:p>
          <a:p>
            <a:r>
              <a:rPr lang="zh-CN" altLang="zh-CN" sz="2000" smtClean="0"/>
              <a:t>可</a:t>
            </a:r>
            <a:r>
              <a:rPr lang="zh-CN" altLang="zh-CN" sz="2000" smtClean="0"/>
              <a:t>读最小步长：</a:t>
            </a:r>
            <a:r>
              <a:rPr lang="en-US" altLang="zh-CN" sz="2000" smtClean="0"/>
              <a:t>0.0001</a:t>
            </a:r>
            <a:r>
              <a:rPr lang="zh-CN" altLang="zh-CN" sz="2000" smtClean="0"/>
              <a:t>°，角度重现性</a:t>
            </a:r>
            <a:r>
              <a:rPr lang="en-US" altLang="zh-CN" sz="2000" smtClean="0"/>
              <a:t>: </a:t>
            </a:r>
            <a:r>
              <a:rPr lang="en-US" altLang="zh-CN" sz="2000" smtClean="0"/>
              <a:t>0.0005</a:t>
            </a:r>
            <a:r>
              <a:rPr lang="zh-CN" altLang="zh-CN" sz="2000" smtClean="0"/>
              <a:t>°</a:t>
            </a:r>
            <a:r>
              <a:rPr lang="zh-CN" altLang="en-US" sz="2000" smtClean="0"/>
              <a:t>；</a:t>
            </a:r>
            <a:endParaRPr lang="zh-CN" altLang="zh-CN" sz="2000" smtClean="0"/>
          </a:p>
          <a:p>
            <a:r>
              <a:rPr lang="zh-CN" altLang="en-US" sz="2000" smtClean="0"/>
              <a:t>附件：</a:t>
            </a:r>
            <a:r>
              <a:rPr lang="zh-CN" altLang="zh-CN" sz="2000" smtClean="0"/>
              <a:t>各种</a:t>
            </a:r>
            <a:r>
              <a:rPr lang="zh-CN" altLang="zh-CN" sz="2000" smtClean="0"/>
              <a:t>附件自动识别</a:t>
            </a:r>
            <a:r>
              <a:rPr lang="zh-CN" altLang="zh-CN" sz="2000" smtClean="0"/>
              <a:t>与</a:t>
            </a:r>
            <a:r>
              <a:rPr lang="zh-CN" altLang="zh-CN" sz="2000" smtClean="0"/>
              <a:t>控制</a:t>
            </a:r>
            <a:r>
              <a:rPr lang="zh-CN" altLang="en-US" sz="2000" smtClean="0"/>
              <a:t>，高温附件室温</a:t>
            </a:r>
            <a:r>
              <a:rPr lang="en-US" altLang="zh-CN" sz="2000" smtClean="0"/>
              <a:t>-1200</a:t>
            </a:r>
            <a:r>
              <a:rPr lang="zh-CN" altLang="en-US" sz="2000" smtClean="0"/>
              <a:t>℃测量；</a:t>
            </a:r>
            <a:endParaRPr lang="zh-CN" altLang="zh-CN" sz="2000" smtClean="0"/>
          </a:p>
          <a:p>
            <a:r>
              <a:rPr lang="zh-CN" altLang="zh-CN" sz="2000" smtClean="0"/>
              <a:t>探测器</a:t>
            </a:r>
            <a:r>
              <a:rPr lang="zh-CN" altLang="zh-CN" sz="2000" smtClean="0"/>
              <a:t>部分：高灵敏度探测器和正比探测器，高灵敏度探测器相对与常规探测器强度提高</a:t>
            </a:r>
            <a:r>
              <a:rPr lang="en-US" altLang="zh-CN" sz="2000" smtClean="0"/>
              <a:t>100</a:t>
            </a:r>
            <a:r>
              <a:rPr lang="zh-CN" altLang="zh-CN" sz="2000" smtClean="0"/>
              <a:t>倍</a:t>
            </a:r>
            <a:r>
              <a:rPr lang="zh-CN" altLang="zh-CN" sz="2000" smtClean="0"/>
              <a:t>以上</a:t>
            </a:r>
            <a:r>
              <a:rPr lang="zh-CN" altLang="en-US" sz="2000" smtClean="0"/>
              <a:t>。</a:t>
            </a:r>
            <a:endParaRPr lang="zh-CN" altLang="zh-CN" sz="2000" smtClean="0"/>
          </a:p>
          <a:p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仪器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主要功能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zh-CN" altLang="zh-CN" sz="2000" smtClean="0"/>
              <a:t>能够精确地对金属和非金属多晶样品进行物相定性定量分析，薄膜材料的物相、结晶度分析、晶胞参数计算和固溶体分析，微观应力及</a:t>
            </a:r>
            <a:r>
              <a:rPr lang="zh-CN" altLang="zh-CN" sz="2000" smtClean="0"/>
              <a:t>晶粒大小</a:t>
            </a:r>
            <a:r>
              <a:rPr lang="zh-CN" altLang="zh-CN" sz="2000" smtClean="0"/>
              <a:t>分析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15816" y="332656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smtClean="0">
                <a:latin typeface="Arial" pitchFamily="34" charset="0"/>
                <a:ea typeface="宋体" pitchFamily="2" charset="-122"/>
                <a:cs typeface="宋体" pitchFamily="2" charset="-122"/>
              </a:rPr>
              <a:t>X</a:t>
            </a:r>
            <a:r>
              <a:rPr lang="zh-CN" altLang="en-US" sz="2800" smtClean="0">
                <a:latin typeface="Arial" pitchFamily="34" charset="0"/>
                <a:ea typeface="宋体" pitchFamily="2" charset="-122"/>
                <a:cs typeface="宋体" pitchFamily="2" charset="-122"/>
              </a:rPr>
              <a:t>射线衍射仪</a:t>
            </a:r>
            <a:endParaRPr lang="zh-CN" altLang="zh-CN" sz="280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6"/>
            <a:ext cx="3168352" cy="17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1266" y="162231"/>
            <a:ext cx="874846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荧光分光光度计</a:t>
            </a:r>
            <a:endParaRPr kumimoji="0" lang="zh-CN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仪器名称：</a:t>
            </a: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荧光分光光度计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仪器型号</a:t>
            </a: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F97pro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厂    家：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  国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操作人员：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鲍  霞 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主要技术指标：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tabLst>
                <a:tab pos="1508125" algn="l"/>
              </a:tabLst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带宽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4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档可选（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2nm/5nm/10nm/20nm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）；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tabLst>
                <a:tab pos="1508125" algn="l"/>
              </a:tabLst>
            </a:pPr>
            <a:r>
              <a:rPr lang="zh-CN" altLang="en-US" sz="2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检测灵敏度（水拉曼峰信噪比）：</a:t>
            </a:r>
            <a:r>
              <a:rPr lang="en-US" altLang="zh-CN" sz="2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S/N ≥150</a:t>
            </a:r>
            <a:r>
              <a:rPr lang="zh-CN" altLang="en-US" sz="2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2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P-P</a:t>
            </a:r>
            <a:r>
              <a:rPr lang="zh-CN" altLang="en-US" sz="200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）；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波长准确度：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±1.0nm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        波长重复性：≤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0.5nm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光源：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150W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自动除臭氙灯；   波长范围：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200nm~900nm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光学系统：双光栅单色器自动波长扫描，带激发光路双光束比例监视；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波长扫描速度：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档可选（最快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48000nm/min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，精细扫描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15nm/min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）；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增益调节范围：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1~17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档可选；   测量线性：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r≥0.995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光度值范围：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0.00-10000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      峰值强度重复性	≤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1.5%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检出极限：≤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1×10</a:t>
            </a:r>
            <a:r>
              <a:rPr kumimoji="0" lang="en-US" altLang="zh-CN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-10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g/ml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（硫酸奎宁溶液）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8125" algn="l"/>
              </a:tabLst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仪器主要功能：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满足在材料研究、药品分析、生化及临床检验、水质分析控制、食品安全检测等领域的定性定量分析需求。</a:t>
            </a:r>
            <a:r>
              <a:rPr kumimoji="0" lang="zh-CN" altLang="en-US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92696"/>
            <a:ext cx="29835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419872" y="332656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微机差热</a:t>
            </a:r>
            <a:r>
              <a:rPr kumimoji="0" lang="zh-C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1520" y="476672"/>
            <a:ext cx="86409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</a:b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仪器名称：微机差热仪 </a:t>
            </a:r>
            <a:endParaRPr kumimoji="0" lang="zh-CN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仪器型号：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HCR-2</a:t>
            </a:r>
            <a:endParaRPr kumimoji="0" lang="en-US" altLang="zh-CN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厂 家：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北京恒久科学仪器厂</a:t>
            </a:r>
            <a:endParaRPr kumimoji="0" lang="zh-CN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操作人员：文桂林 </a:t>
            </a:r>
            <a:endParaRPr kumimoji="0" lang="zh-CN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主要技术指标：</a:t>
            </a:r>
            <a:endParaRPr kumimoji="0" lang="zh-CN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温度范围：室温～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1450℃</a:t>
            </a:r>
            <a:endParaRPr kumimoji="0" lang="en-US" altLang="zh-CN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温度准确度：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+/- 0.1℃</a:t>
            </a:r>
            <a:endParaRPr kumimoji="0" lang="en-US" altLang="zh-CN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线性升温速率：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0.1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～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80℃/min</a:t>
            </a:r>
            <a:endParaRPr kumimoji="0" lang="en-US" altLang="zh-CN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测量范围：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+/- (10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～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1000)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µ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V</a:t>
            </a:r>
            <a:endParaRPr kumimoji="0" lang="en-US" altLang="zh-CN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DTA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噪声：＜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0.01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µ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V</a:t>
            </a:r>
            <a:r>
              <a:rPr lang="en-US" altLang="zh-CN" sz="1050" smtClean="0">
                <a:latin typeface="+mn-ea"/>
                <a:cs typeface="Times New Roman" pitchFamily="18" charset="0"/>
              </a:rPr>
              <a:t>;       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DTA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解析度：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0.01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µ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V</a:t>
            </a:r>
            <a:endParaRPr kumimoji="0" lang="en-US" altLang="zh-CN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样品室气氛环境：氧化、还原、惰性、真空环境</a:t>
            </a:r>
            <a:endParaRPr kumimoji="0" lang="zh-CN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差热测量系统：采用哑铃型平板式差热电偶，将检测到的微伏级差热信号送入差热放大器放大到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0-5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伏，送入计算机进行测量采样</a:t>
            </a:r>
            <a:endParaRPr kumimoji="0" lang="zh-CN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温度测量系统：测温热电偶输出的热电势，经过热电偶冷端补偿器，由温度放大器进行放大，送入计算机</a:t>
            </a:r>
            <a:endParaRPr kumimoji="0" lang="zh-CN" alt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itchFamily="18" charset="0"/>
              </a:rPr>
              <a:t>仪器主要功能：本设备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适用于非放射性固态样品的测定，</a:t>
            </a:r>
            <a:r>
              <a:rPr kumimoji="0" lang="zh-CN" alt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测定物质在热反应时的特征温度及吸收或放出的热量，包括：物质相变、分解、化合、凝固、脱水、蒸发等物理或化学反应。</a:t>
            </a:r>
            <a:endParaRPr kumimoji="0" lang="zh-CN" altLang="de-DE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  <p:pic>
        <p:nvPicPr>
          <p:cNvPr id="17409" name="图片 1" descr="北京恒久.jpg"/>
          <p:cNvPicPr>
            <a:picLocks noChangeAspect="1" noChangeArrowheads="1"/>
          </p:cNvPicPr>
          <p:nvPr/>
        </p:nvPicPr>
        <p:blipFill>
          <a:blip r:embed="rId3" cstate="print"/>
          <a:srcRect l="28352" t="16145" r="18228" b="13976"/>
          <a:stretch>
            <a:fillRect/>
          </a:stretch>
        </p:blipFill>
        <p:spPr bwMode="auto">
          <a:xfrm>
            <a:off x="5868144" y="1196752"/>
            <a:ext cx="2124075" cy="208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1520" y="988359"/>
            <a:ext cx="8676456" cy="428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仪器名称：扫描电子显微镜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仪器型号：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KYKY- EM3200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厂 家：北京中科科仪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操作人员：卢肖永 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主要技术指标：分辨率：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7nm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30kV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 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放大倍数：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15X-25000X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电子枪类型：发叉式钨丝阴极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加速电压：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 ~ 30KV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探测器：二次电子探测器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仪器主要功能：在真空环境下观测样品表面微观</a:t>
            </a:r>
            <a:r>
              <a:rPr lang="en-US" altLang="zh-CN" sz="200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200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微米及亚微米尺度</a:t>
            </a:r>
            <a:r>
              <a:rPr lang="en-US" altLang="zh-CN" sz="200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200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组织形态；同时可对样品表面成份进行分析。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59832" y="332656"/>
            <a:ext cx="334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扫描电子显微镜</a:t>
            </a:r>
            <a:endParaRPr lang="zh-CN" altLang="zh-CN" sz="110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301208"/>
            <a:ext cx="6096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268760"/>
            <a:ext cx="2664296" cy="224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411760" y="332656"/>
            <a:ext cx="353013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热重</a:t>
            </a: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差热</a:t>
            </a:r>
            <a:r>
              <a:rPr kumimoji="0" lang="zh-C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同步分析仪</a:t>
            </a: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04943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仪器名称：</a:t>
            </a: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热重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差热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同步分析仪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仪器型号：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TGA/SDTA 851</a:t>
            </a:r>
            <a:r>
              <a:rPr kumimoji="0" lang="en-US" altLang="zh-CN" sz="20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/LF/1600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º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厂 家：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瑞士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Mettler-Toledo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公司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操作人员：文桂林 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主要技术指标：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温度范围：室温～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1600℃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温度准确性：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+/- 0.25℃</a:t>
            </a:r>
            <a:r>
              <a:rPr lang="en-US" altLang="zh-CN" sz="2000" smtClean="0">
                <a:latin typeface="Arial" pitchFamily="34" charset="0"/>
                <a:ea typeface="宋体" pitchFamily="2" charset="-122"/>
                <a:cs typeface="Times New Roman" pitchFamily="18" charset="0"/>
              </a:rPr>
              <a:t>; 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温度重复性：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+/- 0.15℃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线性升温速率：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0.01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～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100℃/min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升温速率：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10min (LF1600)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样品测量范围：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～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5000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mg</a:t>
            </a:r>
            <a:r>
              <a:rPr lang="en-US" altLang="zh-CN" sz="2000" smtClean="0">
                <a:latin typeface="Arial" pitchFamily="34" charset="0"/>
                <a:ea typeface="宋体" pitchFamily="2" charset="-122"/>
                <a:cs typeface="Times New Roman" pitchFamily="18" charset="0"/>
              </a:rPr>
              <a:t>; 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样品质量分辨率：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0.001 mg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天平系统：平行支架超微量天平、内置砝码全自动校准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仪器设计：水平结构测试单元、独特的单坩埚技术、同步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DTA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DSC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信号、智能化升温方式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气氛系统：气氛明确设定、测试单元完全气密、能进行真空条件下的样品测试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仪器主要功能：本设备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适用于非放射性固态样品的测定，包括</a:t>
            </a:r>
            <a:r>
              <a:rPr kumimoji="0" lang="zh-CN" alt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质量变化、热量变化、热稳定性、组份分析、腐蚀</a:t>
            </a:r>
            <a:r>
              <a:rPr kumimoji="0" lang="de-DE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/</a:t>
            </a:r>
            <a:r>
              <a:rPr kumimoji="0" lang="zh-CN" alt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氧化、还原反应、反应动力学等理化性能的测试。</a:t>
            </a:r>
            <a:endParaRPr kumimoji="0" lang="zh-CN" alt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073" name="图片 1" descr="IMG_20170315_15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2705100" cy="202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483768" y="548680"/>
            <a:ext cx="388843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傅里叶变换红外光谱仪</a:t>
            </a:r>
            <a:endParaRPr kumimoji="0" 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1268760"/>
            <a:ext cx="8892480" cy="505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仪器名称：傅里叶变换红外光谱仪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仪器型号：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TENSOR 27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厂 家：德国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Bruker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公司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操作人员：佟玲 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主要技术指标：分辨率：优于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0.25 cm</a:t>
            </a:r>
            <a:r>
              <a:rPr kumimoji="0" lang="en-US" altLang="zh-CN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-1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，连续可调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信噪比：优于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50,000:1(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峰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-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峰值，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分钟测试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)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谱 区：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4,000~450cm</a:t>
            </a:r>
            <a:r>
              <a:rPr kumimoji="0" lang="en-US" altLang="zh-CN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-1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(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基本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) 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精 度：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0.005cm</a:t>
            </a:r>
            <a:r>
              <a:rPr kumimoji="0" lang="en-US" altLang="zh-CN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-1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(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波数精度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)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0.07%T (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吸收精度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)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光学系统：全部采用金反射镜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干涉仪：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RockSolidTM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干涉仪、光学补偿、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DSP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控制、电磁驱动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仪器设计：五个腔体独立、分别密封、真空密封方式；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仪器主要功能：本设备可用于常见固态或液态有机化合物分子的定性、定量分析，分子结构和分子官能团的鉴定，以及分子或原子中化学键的研究。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049" name="图片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533650" cy="14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131840" y="404664"/>
            <a:ext cx="24117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热膨胀分析仪</a:t>
            </a:r>
            <a:endParaRPr kumimoji="0" 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536" y="1156353"/>
            <a:ext cx="8748464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仪器名称：热膨胀分析仪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仪器型号：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DIL402C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厂 家：德国耐池公司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操作人员：丁岩芝 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主要技术指标：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分辨率：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1.25 nm/digit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温度范围：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RT — 1700℃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精确度：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&lt; 1% </a:t>
            </a:r>
            <a:r>
              <a:rPr lang="zh-CN" altLang="en-US" sz="2000" smtClean="0">
                <a:latin typeface="Arial" pitchFamily="34" charset="0"/>
                <a:ea typeface="宋体" pitchFamily="2" charset="-122"/>
                <a:cs typeface="Times New Roman" pitchFamily="18" charset="0"/>
              </a:rPr>
              <a:t>；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重复性：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10</a:t>
            </a:r>
            <a:r>
              <a:rPr kumimoji="0" lang="en-US" altLang="zh-CN" sz="2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-9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测试气氛：真空、惰性、反应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样品支架：固体、粉末、液体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仪器主要功能：本设备可用于陶瓷材料、金属材料、塑胶聚合物、建筑材料、耐火材料、复合材料等领域的材料热膨胀系数和烧结性能的研究。扩展功能：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c-DTA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SuperRes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，动力学等。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56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16835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974975" y="579438"/>
            <a:ext cx="2854325" cy="1406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79712" y="404664"/>
            <a:ext cx="47339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TU-1901</a:t>
            </a:r>
            <a:r>
              <a:rPr kumimoji="0" lang="zh-CN" alt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紫外可见分光光度计</a:t>
            </a: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095707"/>
            <a:ext cx="88204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仪器名称：紫外可见分光光度计</a:t>
            </a:r>
            <a:endParaRPr kumimoji="0" lang="zh-CN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仪器型号：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TU-1901</a:t>
            </a:r>
            <a:endParaRPr kumimoji="0" lang="en-US" altLang="zh-CN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厂 家：北京普析通用</a:t>
            </a:r>
            <a:endParaRPr kumimoji="0" lang="zh-CN" altLang="en-US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操作人员：李莉 </a:t>
            </a:r>
            <a:endParaRPr kumimoji="0" lang="zh-CN" altLang="en-US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主要技术指标：波长范围： 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190nm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～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900nm </a:t>
            </a:r>
            <a:b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波长准确度：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±0.3nm (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开机自动校准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</a:t>
            </a:r>
            <a:b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波长重复性：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0.1nm </a:t>
            </a:r>
            <a:b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光谱带宽： 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0.1nm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0.2nm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0.5nm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1.0nm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2.0nm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5.0nm </a:t>
            </a:r>
            <a:b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杂散光： ≤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0.01%T (220nm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NaI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 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340nm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NaNO</a:t>
            </a:r>
            <a:r>
              <a:rPr kumimoji="0" lang="en-US" altLang="zh-CN" sz="2000" i="0" u="none" strike="noStrike" cap="none" normalizeH="0" baseline="-3000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</a:t>
            </a:r>
            <a:b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光度方式： 透过率、吸光度、反射率、能量 ；光度范围： 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-4.0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～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4.0Abs </a:t>
            </a:r>
            <a:b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光度准确度：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±0.002Abs (0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～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0.5Abs)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±0.004Abs (0.5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～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1.0Abs)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±0.3%T (0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～ 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100%T) </a:t>
            </a:r>
            <a:b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光度重复性：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0.001Abs (0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～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0.5Abs)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0.002Abs (0.5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～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1.0Abs) </a:t>
            </a:r>
            <a:b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基线平直度：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±0.001Abs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r>
              <a:rPr lang="zh-CN" altLang="en-US" sz="200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光度噪声： </a:t>
            </a:r>
            <a:r>
              <a:rPr lang="en-US" altLang="zh-CN" sz="200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±0.0004Abs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/>
            </a:r>
            <a:b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基线漂移： 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0.0004Abs/h (500nm, 0Abs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预热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小时后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</a:t>
            </a:r>
            <a:endParaRPr kumimoji="0" lang="en-US" altLang="zh-CN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仪器主要功能：本设备可进行定性分析、纯度检查、结构分析、络合物组成及稳定常数的测定、反应动力学研究等</a:t>
            </a:r>
            <a:r>
              <a:rPr kumimoji="0" lang="en-US" altLang="zh-CN" sz="20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.</a:t>
            </a:r>
            <a:endParaRPr kumimoji="0" lang="en-US" altLang="zh-CN" sz="20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4577" name="图片 1" descr="http://www.hftest.cn/upload/2012-9/201209266204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10573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699792" y="260648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/>
              <a:t>SP</a:t>
            </a:r>
            <a:r>
              <a:rPr lang="zh-CN" altLang="zh-CN" sz="2800" smtClean="0"/>
              <a:t>—</a:t>
            </a:r>
            <a:r>
              <a:rPr lang="en-US" altLang="zh-CN" sz="2800" smtClean="0"/>
              <a:t>6800A</a:t>
            </a:r>
            <a:r>
              <a:rPr lang="zh-CN" altLang="zh-CN" sz="2800" smtClean="0"/>
              <a:t>型气相色谱仪</a:t>
            </a:r>
            <a:endParaRPr lang="zh-CN" altLang="en-US" sz="280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908720"/>
            <a:ext cx="82089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仪器名称：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SP—6800A</a:t>
            </a: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型气相色谱仪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厂 家：鲁南瑞虹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操作人员：孙志梅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技术参数</a:t>
            </a:r>
            <a:endParaRPr lang="zh-CN" altLang="zh-CN" sz="200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1.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控温范围：室温</a:t>
            </a: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+15℃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～</a:t>
            </a: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399℃</a:t>
            </a:r>
            <a:b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</a:b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2.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控温精度：优于</a:t>
            </a: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±0.1℃</a:t>
            </a:r>
            <a:b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</a:b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3.FID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检测器：检测限 </a:t>
            </a: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m</a:t>
            </a:r>
            <a:r>
              <a:rPr lang="en-US" altLang="zh-CN" sz="2000" baseline="-30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s</a:t>
            </a: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≤5×10¯</a:t>
            </a:r>
            <a:r>
              <a:rPr lang="en-US" altLang="zh-CN" sz="2000" baseline="30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11</a:t>
            </a: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 g/s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（苯）</a:t>
            </a:r>
            <a:b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</a:b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4.TCD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检测器：灵敏度</a:t>
            </a: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S≥2000mv.ml/mg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（苯）</a:t>
            </a:r>
            <a:b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</a:b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5.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噪音：≤</a:t>
            </a: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0.02mv   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漂移：≤</a:t>
            </a: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0.1mv/h</a:t>
            </a:r>
            <a:endParaRPr lang="en-US" altLang="zh-CN" sz="200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主要特点</a:t>
            </a:r>
            <a:endParaRPr lang="zh-CN" altLang="en-US" sz="200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1.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具有后开门自动降温装置，降温速度快，利于程序升温分析。</a:t>
            </a:r>
            <a:b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</a:b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2.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柱箱具有</a:t>
            </a: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3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阶程序升温功能。</a:t>
            </a:r>
            <a:b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</a:b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3.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具有掉电保护功能，可对各种设定参数进行保护。</a:t>
            </a:r>
            <a:b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</a:b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4.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具有性能优良的专用毛细柱分流</a:t>
            </a:r>
            <a:r>
              <a:rPr lang="en-US" altLang="zh-CN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/</a:t>
            </a:r>
            <a: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  <a:t>不分流进样器及隔膜清洗功能。</a:t>
            </a:r>
            <a:br>
              <a:rPr lang="zh-CN" altLang="en-US" sz="200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微软雅黑" pitchFamily="34" charset="-122"/>
              </a:rPr>
            </a:br>
            <a:r>
              <a:rPr lang="zh-CN" altLang="en-US" sz="2000" smtClean="0"/>
              <a:t>仪器主要功能：</a:t>
            </a:r>
            <a:r>
              <a:rPr lang="en-US" altLang="zh-CN" sz="2000" smtClean="0"/>
              <a:t>SP</a:t>
            </a:r>
            <a:r>
              <a:rPr lang="zh-CN" altLang="zh-CN" sz="2000" smtClean="0"/>
              <a:t>—</a:t>
            </a:r>
            <a:r>
              <a:rPr lang="en-US" altLang="zh-CN" sz="2000" smtClean="0"/>
              <a:t>6800A</a:t>
            </a:r>
            <a:r>
              <a:rPr lang="zh-CN" altLang="zh-CN" sz="2000" smtClean="0"/>
              <a:t>型气相色谱仪采用双柱双气路结构，并带有毛细管分流</a:t>
            </a:r>
            <a:r>
              <a:rPr lang="en-US" altLang="zh-CN" sz="2000" smtClean="0"/>
              <a:t>/</a:t>
            </a:r>
            <a:r>
              <a:rPr lang="zh-CN" altLang="zh-CN" sz="2000" smtClean="0"/>
              <a:t>不分流、隔膜清洗等装置。可配氢火焰检测器、热导检测器，使用维修方便，是一款性价比较高的仪器。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6" name="图片 5" descr="IMG_2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112" y="908720"/>
            <a:ext cx="3024336" cy="223224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1317</Words>
  <Application>Microsoft Office PowerPoint</Application>
  <PresentationFormat>全屏显示(4:3)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NTKO</cp:lastModifiedBy>
  <cp:revision>38</cp:revision>
  <dcterms:created xsi:type="dcterms:W3CDTF">2017-03-21T03:18:40Z</dcterms:created>
  <dcterms:modified xsi:type="dcterms:W3CDTF">2017-04-04T07:31:32Z</dcterms:modified>
</cp:coreProperties>
</file>